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98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392" r:id="rId12"/>
    <p:sldId id="387" r:id="rId13"/>
    <p:sldId id="957" r:id="rId14"/>
    <p:sldId id="388" r:id="rId15"/>
    <p:sldId id="343" r:id="rId16"/>
    <p:sldId id="273" r:id="rId17"/>
    <p:sldId id="346" r:id="rId18"/>
    <p:sldId id="266" r:id="rId19"/>
    <p:sldId id="267" r:id="rId20"/>
    <p:sldId id="268" r:id="rId21"/>
    <p:sldId id="275" r:id="rId22"/>
    <p:sldId id="264" r:id="rId23"/>
    <p:sldId id="397" r:id="rId24"/>
    <p:sldId id="398" r:id="rId25"/>
    <p:sldId id="263" r:id="rId26"/>
    <p:sldId id="265" r:id="rId27"/>
    <p:sldId id="261" r:id="rId28"/>
    <p:sldId id="274" r:id="rId29"/>
    <p:sldId id="399" r:id="rId30"/>
    <p:sldId id="400" r:id="rId31"/>
    <p:sldId id="401" r:id="rId32"/>
    <p:sldId id="405" r:id="rId33"/>
    <p:sldId id="269" r:id="rId34"/>
    <p:sldId id="389" r:id="rId35"/>
    <p:sldId id="402" r:id="rId36"/>
    <p:sldId id="390" r:id="rId37"/>
    <p:sldId id="391" r:id="rId38"/>
    <p:sldId id="409" r:id="rId39"/>
    <p:sldId id="406" r:id="rId40"/>
    <p:sldId id="350" r:id="rId41"/>
    <p:sldId id="347" r:id="rId42"/>
    <p:sldId id="423" r:id="rId43"/>
    <p:sldId id="424" r:id="rId44"/>
    <p:sldId id="417" r:id="rId45"/>
    <p:sldId id="418" r:id="rId46"/>
    <p:sldId id="386" r:id="rId47"/>
    <p:sldId id="415" r:id="rId48"/>
    <p:sldId id="413" r:id="rId49"/>
    <p:sldId id="414" r:id="rId50"/>
    <p:sldId id="349" r:id="rId51"/>
    <p:sldId id="348" r:id="rId52"/>
    <p:sldId id="352" r:id="rId53"/>
    <p:sldId id="354" r:id="rId54"/>
    <p:sldId id="355" r:id="rId55"/>
    <p:sldId id="356" r:id="rId56"/>
    <p:sldId id="353" r:id="rId57"/>
    <p:sldId id="360" r:id="rId58"/>
    <p:sldId id="410" r:id="rId59"/>
    <p:sldId id="411" r:id="rId60"/>
    <p:sldId id="357" r:id="rId61"/>
    <p:sldId id="358" r:id="rId62"/>
    <p:sldId id="359" r:id="rId63"/>
    <p:sldId id="412" r:id="rId64"/>
    <p:sldId id="408" r:id="rId65"/>
    <p:sldId id="407" r:id="rId66"/>
    <p:sldId id="361" r:id="rId67"/>
    <p:sldId id="362" r:id="rId68"/>
    <p:sldId id="363" r:id="rId69"/>
    <p:sldId id="437" r:id="rId70"/>
    <p:sldId id="364" r:id="rId71"/>
    <p:sldId id="438" r:id="rId72"/>
    <p:sldId id="366" r:id="rId73"/>
    <p:sldId id="439" r:id="rId74"/>
    <p:sldId id="440" r:id="rId75"/>
    <p:sldId id="368" r:id="rId76"/>
    <p:sldId id="441" r:id="rId77"/>
    <p:sldId id="371" r:id="rId78"/>
    <p:sldId id="396" r:id="rId79"/>
    <p:sldId id="372" r:id="rId80"/>
    <p:sldId id="373" r:id="rId81"/>
    <p:sldId id="374" r:id="rId82"/>
    <p:sldId id="383" r:id="rId83"/>
    <p:sldId id="442" r:id="rId84"/>
    <p:sldId id="380" r:id="rId85"/>
    <p:sldId id="946" r:id="rId86"/>
    <p:sldId id="385" r:id="rId87"/>
    <p:sldId id="270" r:id="rId88"/>
    <p:sldId id="443" r:id="rId89"/>
    <p:sldId id="951" r:id="rId90"/>
    <p:sldId id="954" r:id="rId91"/>
    <p:sldId id="953" r:id="rId92"/>
    <p:sldId id="952" r:id="rId93"/>
    <p:sldId id="955" r:id="rId94"/>
    <p:sldId id="956" r:id="rId95"/>
    <p:sldId id="444" r:id="rId96"/>
    <p:sldId id="950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0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36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tiff"/><Relationship Id="rId11" Type="http://schemas.openxmlformats.org/officeDocument/2006/relationships/image" Target="../media/image62.emf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57.png"/><Relationship Id="rId9" Type="http://schemas.openxmlformats.org/officeDocument/2006/relationships/image" Target="../media/image6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137697/files/folder/additional_reading?preview=7730176" TargetMode="External"/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18.emf"/><Relationship Id="rId4" Type="http://schemas.openxmlformats.org/officeDocument/2006/relationships/image" Target="../media/image119.png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Ramifications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694756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A bit more complicated….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directly via </a:t>
            </a:r>
            <a:r>
              <a:rPr lang="en-US" b="1" dirty="0" err="1">
                <a:latin typeface="+mj-lt"/>
              </a:rPr>
              <a:t>i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and </a:t>
            </a:r>
            <a:r>
              <a:rPr lang="en-US" b="1" dirty="0" err="1">
                <a:latin typeface="+mj-lt"/>
              </a:rPr>
              <a:t>j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location,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), over the range</a:t>
            </a:r>
            <a:r>
              <a:rPr lang="en-US" b="1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(0:nX,0:nY)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are directly indexed, </a:t>
            </a:r>
            <a:r>
              <a:rPr lang="en-US" dirty="0" err="1">
                <a:latin typeface="+mj-lt"/>
              </a:rPr>
              <a:t>e.g</a:t>
            </a:r>
            <a:r>
              <a:rPr lang="en-US" dirty="0">
                <a:latin typeface="+mj-lt"/>
              </a:rPr>
              <a:t>,, “north” neighbor of 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 is (i,j+1)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04" y="1339015"/>
            <a:ext cx="4474509" cy="25169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E2675-276F-5940-9294-58C18F03E4F5}"/>
              </a:ext>
            </a:extLst>
          </p:cNvPr>
          <p:cNvGrpSpPr/>
          <p:nvPr/>
        </p:nvGrpSpPr>
        <p:grpSpPr>
          <a:xfrm>
            <a:off x="615987" y="1839680"/>
            <a:ext cx="2604717" cy="2188024"/>
            <a:chOff x="2766423" y="1387922"/>
            <a:chExt cx="3632928" cy="318473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4438FE-3617-E64D-AC0C-1DFB0358967A}"/>
                </a:ext>
              </a:extLst>
            </p:cNvPr>
            <p:cNvCxnSpPr>
              <a:cxnSpLocks/>
              <a:endCxn id="161" idx="6"/>
            </p:cNvCxnSpPr>
            <p:nvPr/>
          </p:nvCxnSpPr>
          <p:spPr>
            <a:xfrm flipV="1">
              <a:off x="4376392" y="4526937"/>
              <a:ext cx="473558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56C25B-934A-FA42-AAC6-5E911FEA1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709" y="4200364"/>
              <a:ext cx="178308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E45FCB4-994A-C44D-B908-D6BFD35E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2879" y="3797591"/>
              <a:ext cx="2423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E3FE6E-9F79-0342-A0A2-7E3135529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643" y="3395470"/>
              <a:ext cx="329184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18A552-B8E0-E743-865A-75DDCDB00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57" y="3003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1C3DC0-C210-B04E-BDBE-7C1341CC6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7" y="2622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CFF82A-4437-E44E-A164-991DBE20F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3" y="2219809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6A0EBC-9060-FB41-A48E-A69C3FBF1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45" y="1827917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FF2771-36BD-974C-AD97-7CDBB316CE75}"/>
                </a:ext>
              </a:extLst>
            </p:cNvPr>
            <p:cNvCxnSpPr>
              <a:cxnSpLocks/>
              <a:endCxn id="47" idx="6"/>
            </p:cNvCxnSpPr>
            <p:nvPr/>
          </p:nvCxnSpPr>
          <p:spPr>
            <a:xfrm>
              <a:off x="3300548" y="1426837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442B9B-08A5-4446-80B4-5D00541B5A92}"/>
                </a:ext>
              </a:extLst>
            </p:cNvPr>
            <p:cNvCxnSpPr>
              <a:cxnSpLocks/>
            </p:cNvCxnSpPr>
            <p:nvPr/>
          </p:nvCxnSpPr>
          <p:spPr>
            <a:xfrm>
              <a:off x="4813661" y="1426833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916F40-6622-EA46-8302-548D7B89030E}"/>
                </a:ext>
              </a:extLst>
            </p:cNvPr>
            <p:cNvCxnSpPr>
              <a:cxnSpLocks/>
              <a:endCxn id="105" idx="4"/>
            </p:cNvCxnSpPr>
            <p:nvPr/>
          </p:nvCxnSpPr>
          <p:spPr>
            <a:xfrm flipH="1">
              <a:off x="2812143" y="1790693"/>
              <a:ext cx="8710" cy="1256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F935C4-D64C-0A4D-B57E-2F9997C349BB}"/>
                </a:ext>
              </a:extLst>
            </p:cNvPr>
            <p:cNvCxnSpPr>
              <a:cxnSpLocks/>
              <a:endCxn id="122" idx="4"/>
            </p:cNvCxnSpPr>
            <p:nvPr/>
          </p:nvCxnSpPr>
          <p:spPr>
            <a:xfrm>
              <a:off x="3033486" y="1821258"/>
              <a:ext cx="0" cy="16284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BA850E7-CD71-3E4D-9884-4D0A9BCFA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4272" y="1429371"/>
              <a:ext cx="0" cy="200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A9CEE0-D49F-DB45-95D7-CFAB0F9B8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5615" y="1418482"/>
              <a:ext cx="0" cy="2398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E3F507B-1F9A-A945-9615-0E56040D29C5}"/>
                </a:ext>
              </a:extLst>
            </p:cNvPr>
            <p:cNvCxnSpPr>
              <a:cxnSpLocks/>
              <a:endCxn id="150" idx="4"/>
            </p:cNvCxnSpPr>
            <p:nvPr/>
          </p:nvCxnSpPr>
          <p:spPr>
            <a:xfrm flipH="1">
              <a:off x="3697515" y="142936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5C43A5-1AA1-FA48-BB5E-F694FD531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231" y="141847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56DCAE-577A-E74D-8E8E-1A4FDD1DF5BC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H="1">
              <a:off x="4107872" y="1451131"/>
              <a:ext cx="0" cy="2768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28E792-6CA4-2844-8498-34A86D979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873" y="1429355"/>
              <a:ext cx="0" cy="3129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67999F-83BB-D845-9999-3C1EC6C9B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586" y="1832133"/>
              <a:ext cx="0" cy="2697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384234-0A19-C54F-A2F1-6C7036663057}"/>
                </a:ext>
              </a:extLst>
            </p:cNvPr>
            <p:cNvCxnSpPr>
              <a:cxnSpLocks/>
              <a:endCxn id="161" idx="4"/>
            </p:cNvCxnSpPr>
            <p:nvPr/>
          </p:nvCxnSpPr>
          <p:spPr>
            <a:xfrm>
              <a:off x="4797302" y="1418476"/>
              <a:ext cx="0" cy="3154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5291FE-C370-7E45-B0C5-F36A1B2AE1C3}"/>
                </a:ext>
              </a:extLst>
            </p:cNvPr>
            <p:cNvCxnSpPr>
              <a:cxnSpLocks/>
            </p:cNvCxnSpPr>
            <p:nvPr/>
          </p:nvCxnSpPr>
          <p:spPr>
            <a:xfrm>
              <a:off x="5025904" y="1429358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551753-E54B-E549-887C-FAFFE10807AE}"/>
                </a:ext>
              </a:extLst>
            </p:cNvPr>
            <p:cNvCxnSpPr>
              <a:cxnSpLocks/>
            </p:cNvCxnSpPr>
            <p:nvPr/>
          </p:nvCxnSpPr>
          <p:spPr>
            <a:xfrm>
              <a:off x="5243620" y="1440240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1F87A7-D1B5-2649-B885-23356DAA2A33}"/>
                </a:ext>
              </a:extLst>
            </p:cNvPr>
            <p:cNvCxnSpPr>
              <a:cxnSpLocks/>
            </p:cNvCxnSpPr>
            <p:nvPr/>
          </p:nvCxnSpPr>
          <p:spPr>
            <a:xfrm>
              <a:off x="5461333" y="1440237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18C854-50A8-3A4E-8341-FECF35E3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32" y="1440236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3A211C-55D6-9041-BE96-325953E94051}"/>
                </a:ext>
              </a:extLst>
            </p:cNvPr>
            <p:cNvCxnSpPr>
              <a:cxnSpLocks/>
            </p:cNvCxnSpPr>
            <p:nvPr/>
          </p:nvCxnSpPr>
          <p:spPr>
            <a:xfrm>
              <a:off x="5918534" y="1418460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B58E5C-6933-F94F-AB82-8815F82D3C4C}"/>
                </a:ext>
              </a:extLst>
            </p:cNvPr>
            <p:cNvCxnSpPr>
              <a:cxnSpLocks/>
            </p:cNvCxnSpPr>
            <p:nvPr/>
          </p:nvCxnSpPr>
          <p:spPr>
            <a:xfrm>
              <a:off x="6132288" y="1827704"/>
              <a:ext cx="3961" cy="1554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E3DB685-E15F-0C4B-86DA-9FE85053B70F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H="1">
              <a:off x="6353631" y="1827710"/>
              <a:ext cx="7260" cy="1621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1DED905-19C5-BB4C-AF67-2FA4F94BB465}"/>
                </a:ext>
              </a:extLst>
            </p:cNvPr>
            <p:cNvSpPr/>
            <p:nvPr/>
          </p:nvSpPr>
          <p:spPr>
            <a:xfrm>
              <a:off x="320910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E475D-947A-0F45-B6C9-7D6CB89839B8}"/>
                </a:ext>
              </a:extLst>
            </p:cNvPr>
            <p:cNvSpPr/>
            <p:nvPr/>
          </p:nvSpPr>
          <p:spPr>
            <a:xfrm>
              <a:off x="343045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7AB280-5D88-3042-AFC7-1BA3B1F755D9}"/>
                </a:ext>
              </a:extLst>
            </p:cNvPr>
            <p:cNvSpPr/>
            <p:nvPr/>
          </p:nvSpPr>
          <p:spPr>
            <a:xfrm>
              <a:off x="365179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6BC9CD-6BC2-2745-8C05-0808549E9AF5}"/>
                </a:ext>
              </a:extLst>
            </p:cNvPr>
            <p:cNvSpPr/>
            <p:nvPr/>
          </p:nvSpPr>
          <p:spPr>
            <a:xfrm>
              <a:off x="3873138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2BABBB-A579-7D4A-ADF6-833D7397CFF5}"/>
                </a:ext>
              </a:extLst>
            </p:cNvPr>
            <p:cNvSpPr/>
            <p:nvPr/>
          </p:nvSpPr>
          <p:spPr>
            <a:xfrm>
              <a:off x="4094481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61914C-46C5-7942-AFFD-BF0BDFF7E3AB}"/>
                </a:ext>
              </a:extLst>
            </p:cNvPr>
            <p:cNvSpPr/>
            <p:nvPr/>
          </p:nvSpPr>
          <p:spPr>
            <a:xfrm>
              <a:off x="4315824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C2B35EC-2E6E-F24A-A482-592790155BBD}"/>
                </a:ext>
              </a:extLst>
            </p:cNvPr>
            <p:cNvSpPr/>
            <p:nvPr/>
          </p:nvSpPr>
          <p:spPr>
            <a:xfrm>
              <a:off x="4758510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B378EB3-0510-A344-88FC-52B5B078EE06}"/>
                </a:ext>
              </a:extLst>
            </p:cNvPr>
            <p:cNvSpPr/>
            <p:nvPr/>
          </p:nvSpPr>
          <p:spPr>
            <a:xfrm>
              <a:off x="4979853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E6A5E63-3565-454F-A8DD-62E47004A7DF}"/>
                </a:ext>
              </a:extLst>
            </p:cNvPr>
            <p:cNvSpPr/>
            <p:nvPr/>
          </p:nvSpPr>
          <p:spPr>
            <a:xfrm>
              <a:off x="5201196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AD40D6-93F6-6B42-B761-EA6B57EF5C97}"/>
                </a:ext>
              </a:extLst>
            </p:cNvPr>
            <p:cNvSpPr/>
            <p:nvPr/>
          </p:nvSpPr>
          <p:spPr>
            <a:xfrm>
              <a:off x="542253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3532C1-E853-9744-931C-76E5CAEA5ACC}"/>
                </a:ext>
              </a:extLst>
            </p:cNvPr>
            <p:cNvSpPr/>
            <p:nvPr/>
          </p:nvSpPr>
          <p:spPr>
            <a:xfrm>
              <a:off x="564388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9985F3-50F7-8142-8D54-04AA538D1DFE}"/>
                </a:ext>
              </a:extLst>
            </p:cNvPr>
            <p:cNvSpPr/>
            <p:nvPr/>
          </p:nvSpPr>
          <p:spPr>
            <a:xfrm>
              <a:off x="586522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32B59A-7E34-2A4F-B90E-AEF2383244CB}"/>
                </a:ext>
              </a:extLst>
            </p:cNvPr>
            <p:cNvSpPr/>
            <p:nvPr/>
          </p:nvSpPr>
          <p:spPr>
            <a:xfrm>
              <a:off x="276642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5050E6-56D6-BB49-875F-EE743D6B603C}"/>
                </a:ext>
              </a:extLst>
            </p:cNvPr>
            <p:cNvSpPr/>
            <p:nvPr/>
          </p:nvSpPr>
          <p:spPr>
            <a:xfrm>
              <a:off x="298776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B82F6C-7073-5649-A300-AA71C84E0029}"/>
                </a:ext>
              </a:extLst>
            </p:cNvPr>
            <p:cNvSpPr/>
            <p:nvPr/>
          </p:nvSpPr>
          <p:spPr>
            <a:xfrm>
              <a:off x="320910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EF4D82B-1CE2-0045-9FF1-CD10DF3DFEA1}"/>
                </a:ext>
              </a:extLst>
            </p:cNvPr>
            <p:cNvSpPr/>
            <p:nvPr/>
          </p:nvSpPr>
          <p:spPr>
            <a:xfrm>
              <a:off x="343045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04125C-4DAA-E94A-AE42-BC154030B95C}"/>
                </a:ext>
              </a:extLst>
            </p:cNvPr>
            <p:cNvSpPr/>
            <p:nvPr/>
          </p:nvSpPr>
          <p:spPr>
            <a:xfrm>
              <a:off x="365179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247661-F01B-3B42-B871-62AD1BD2857C}"/>
                </a:ext>
              </a:extLst>
            </p:cNvPr>
            <p:cNvSpPr/>
            <p:nvPr/>
          </p:nvSpPr>
          <p:spPr>
            <a:xfrm>
              <a:off x="387313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5DE8D4-E39E-104A-AAC0-1A8267E0E99D}"/>
                </a:ext>
              </a:extLst>
            </p:cNvPr>
            <p:cNvSpPr/>
            <p:nvPr/>
          </p:nvSpPr>
          <p:spPr>
            <a:xfrm>
              <a:off x="409448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602FFB-BEC8-4941-AF24-9561BBD0C2ED}"/>
                </a:ext>
              </a:extLst>
            </p:cNvPr>
            <p:cNvSpPr/>
            <p:nvPr/>
          </p:nvSpPr>
          <p:spPr>
            <a:xfrm>
              <a:off x="4315824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18B9F08-742C-F440-8861-0499921A185E}"/>
                </a:ext>
              </a:extLst>
            </p:cNvPr>
            <p:cNvSpPr/>
            <p:nvPr/>
          </p:nvSpPr>
          <p:spPr>
            <a:xfrm>
              <a:off x="4537167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6E252A0-C4A0-A04C-8DBE-F269062364AD}"/>
                </a:ext>
              </a:extLst>
            </p:cNvPr>
            <p:cNvSpPr/>
            <p:nvPr/>
          </p:nvSpPr>
          <p:spPr>
            <a:xfrm>
              <a:off x="4758510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A362A0-8D6C-0C49-9141-3E949B263A51}"/>
                </a:ext>
              </a:extLst>
            </p:cNvPr>
            <p:cNvSpPr/>
            <p:nvPr/>
          </p:nvSpPr>
          <p:spPr>
            <a:xfrm>
              <a:off x="497985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56969C-401A-E049-9A44-77B90266E876}"/>
                </a:ext>
              </a:extLst>
            </p:cNvPr>
            <p:cNvSpPr/>
            <p:nvPr/>
          </p:nvSpPr>
          <p:spPr>
            <a:xfrm>
              <a:off x="520119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E5653D2-9352-594E-B916-BA1E8C552D24}"/>
                </a:ext>
              </a:extLst>
            </p:cNvPr>
            <p:cNvSpPr/>
            <p:nvPr/>
          </p:nvSpPr>
          <p:spPr>
            <a:xfrm>
              <a:off x="542253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240877D-BA42-CC47-80ED-50ED3945494F}"/>
                </a:ext>
              </a:extLst>
            </p:cNvPr>
            <p:cNvSpPr/>
            <p:nvPr/>
          </p:nvSpPr>
          <p:spPr>
            <a:xfrm>
              <a:off x="564388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3C9EDC8-943B-FD47-B364-6B2CEBB5FBEF}"/>
                </a:ext>
              </a:extLst>
            </p:cNvPr>
            <p:cNvSpPr/>
            <p:nvPr/>
          </p:nvSpPr>
          <p:spPr>
            <a:xfrm>
              <a:off x="586522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E514247-A443-1B44-9C12-80547330ED9D}"/>
                </a:ext>
              </a:extLst>
            </p:cNvPr>
            <p:cNvSpPr/>
            <p:nvPr/>
          </p:nvSpPr>
          <p:spPr>
            <a:xfrm>
              <a:off x="608656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B83F9E2-453B-6843-BFC9-4FADBA0F05C3}"/>
                </a:ext>
              </a:extLst>
            </p:cNvPr>
            <p:cNvSpPr/>
            <p:nvPr/>
          </p:nvSpPr>
          <p:spPr>
            <a:xfrm>
              <a:off x="630791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CAE50D7-CB26-EC47-A4F0-C4BB67E21A53}"/>
                </a:ext>
              </a:extLst>
            </p:cNvPr>
            <p:cNvSpPr/>
            <p:nvPr/>
          </p:nvSpPr>
          <p:spPr>
            <a:xfrm>
              <a:off x="276642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6E47C34-CA6E-874A-86D4-A95516543F17}"/>
                </a:ext>
              </a:extLst>
            </p:cNvPr>
            <p:cNvSpPr/>
            <p:nvPr/>
          </p:nvSpPr>
          <p:spPr>
            <a:xfrm>
              <a:off x="298776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0C5584D-0D85-634B-B880-4D8ADB24A0F4}"/>
                </a:ext>
              </a:extLst>
            </p:cNvPr>
            <p:cNvSpPr/>
            <p:nvPr/>
          </p:nvSpPr>
          <p:spPr>
            <a:xfrm>
              <a:off x="320910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3043A7-A1B2-9045-997C-3673B8DA4730}"/>
                </a:ext>
              </a:extLst>
            </p:cNvPr>
            <p:cNvSpPr/>
            <p:nvPr/>
          </p:nvSpPr>
          <p:spPr>
            <a:xfrm>
              <a:off x="343045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D763C8B-1796-1046-AF2E-CB6A0895B345}"/>
                </a:ext>
              </a:extLst>
            </p:cNvPr>
            <p:cNvSpPr/>
            <p:nvPr/>
          </p:nvSpPr>
          <p:spPr>
            <a:xfrm>
              <a:off x="365179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25D501-A2F5-564B-ACF1-BF6312A73EDF}"/>
                </a:ext>
              </a:extLst>
            </p:cNvPr>
            <p:cNvSpPr/>
            <p:nvPr/>
          </p:nvSpPr>
          <p:spPr>
            <a:xfrm>
              <a:off x="387313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0272E4-8061-7742-8DF8-C0FF64168215}"/>
                </a:ext>
              </a:extLst>
            </p:cNvPr>
            <p:cNvSpPr/>
            <p:nvPr/>
          </p:nvSpPr>
          <p:spPr>
            <a:xfrm>
              <a:off x="409448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0DEA4F-E07A-2343-B6D1-7DE84BFE3B29}"/>
                </a:ext>
              </a:extLst>
            </p:cNvPr>
            <p:cNvSpPr/>
            <p:nvPr/>
          </p:nvSpPr>
          <p:spPr>
            <a:xfrm>
              <a:off x="4315824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6C4843E-88AF-5F48-912E-EF36D5909E7D}"/>
                </a:ext>
              </a:extLst>
            </p:cNvPr>
            <p:cNvSpPr/>
            <p:nvPr/>
          </p:nvSpPr>
          <p:spPr>
            <a:xfrm>
              <a:off x="4537167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E8138BB-DA62-BE4C-A835-1AD5A0F72C4F}"/>
                </a:ext>
              </a:extLst>
            </p:cNvPr>
            <p:cNvSpPr/>
            <p:nvPr/>
          </p:nvSpPr>
          <p:spPr>
            <a:xfrm>
              <a:off x="4758510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5AED393-95E2-474F-A18F-A2BF8BD668F5}"/>
                </a:ext>
              </a:extLst>
            </p:cNvPr>
            <p:cNvSpPr/>
            <p:nvPr/>
          </p:nvSpPr>
          <p:spPr>
            <a:xfrm>
              <a:off x="497985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329BFB-162B-9B40-8AA6-CEEE771DA4B1}"/>
                </a:ext>
              </a:extLst>
            </p:cNvPr>
            <p:cNvSpPr/>
            <p:nvPr/>
          </p:nvSpPr>
          <p:spPr>
            <a:xfrm>
              <a:off x="520119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13B4DA-1A10-7B4B-B652-C2BD9702C7CD}"/>
                </a:ext>
              </a:extLst>
            </p:cNvPr>
            <p:cNvSpPr/>
            <p:nvPr/>
          </p:nvSpPr>
          <p:spPr>
            <a:xfrm>
              <a:off x="542253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6CA8728-6308-1949-9392-CFA4E095D794}"/>
                </a:ext>
              </a:extLst>
            </p:cNvPr>
            <p:cNvSpPr/>
            <p:nvPr/>
          </p:nvSpPr>
          <p:spPr>
            <a:xfrm>
              <a:off x="564388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5EA37CF-6EAB-964F-9C51-4BED7FA242E1}"/>
                </a:ext>
              </a:extLst>
            </p:cNvPr>
            <p:cNvSpPr/>
            <p:nvPr/>
          </p:nvSpPr>
          <p:spPr>
            <a:xfrm>
              <a:off x="586522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4D43E8A-937D-BC4C-AF0D-B15E6591DE9A}"/>
                </a:ext>
              </a:extLst>
            </p:cNvPr>
            <p:cNvSpPr/>
            <p:nvPr/>
          </p:nvSpPr>
          <p:spPr>
            <a:xfrm>
              <a:off x="608656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1FBBDF8-9B48-2041-A80F-D4D208A4DE7D}"/>
                </a:ext>
              </a:extLst>
            </p:cNvPr>
            <p:cNvSpPr/>
            <p:nvPr/>
          </p:nvSpPr>
          <p:spPr>
            <a:xfrm>
              <a:off x="630791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3C3C65-68AC-4140-8090-77DF2B000B1E}"/>
                </a:ext>
              </a:extLst>
            </p:cNvPr>
            <p:cNvSpPr/>
            <p:nvPr/>
          </p:nvSpPr>
          <p:spPr>
            <a:xfrm>
              <a:off x="276642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8CB27E2-6507-F246-973B-F0AFEFB95A3D}"/>
                </a:ext>
              </a:extLst>
            </p:cNvPr>
            <p:cNvSpPr/>
            <p:nvPr/>
          </p:nvSpPr>
          <p:spPr>
            <a:xfrm>
              <a:off x="298776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2E3CC8D-A869-4344-B6A3-0F5E816FD81D}"/>
                </a:ext>
              </a:extLst>
            </p:cNvPr>
            <p:cNvSpPr/>
            <p:nvPr/>
          </p:nvSpPr>
          <p:spPr>
            <a:xfrm>
              <a:off x="320910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F8EDAD0-EB30-4D48-B91C-4006527058EE}"/>
                </a:ext>
              </a:extLst>
            </p:cNvPr>
            <p:cNvSpPr/>
            <p:nvPr/>
          </p:nvSpPr>
          <p:spPr>
            <a:xfrm>
              <a:off x="343045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09E902-E3F5-9B4E-BBC6-6D20396D053A}"/>
                </a:ext>
              </a:extLst>
            </p:cNvPr>
            <p:cNvSpPr/>
            <p:nvPr/>
          </p:nvSpPr>
          <p:spPr>
            <a:xfrm>
              <a:off x="365179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96D565-BBF9-FF4F-BCA3-E8B73C3DF06B}"/>
                </a:ext>
              </a:extLst>
            </p:cNvPr>
            <p:cNvSpPr/>
            <p:nvPr/>
          </p:nvSpPr>
          <p:spPr>
            <a:xfrm>
              <a:off x="387313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3CE600E-97E0-6546-9E2E-3A7DD72244B3}"/>
                </a:ext>
              </a:extLst>
            </p:cNvPr>
            <p:cNvSpPr/>
            <p:nvPr/>
          </p:nvSpPr>
          <p:spPr>
            <a:xfrm>
              <a:off x="409448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00552E-CC4B-2C4F-BEEF-F9C9EC12EFC2}"/>
                </a:ext>
              </a:extLst>
            </p:cNvPr>
            <p:cNvSpPr/>
            <p:nvPr/>
          </p:nvSpPr>
          <p:spPr>
            <a:xfrm>
              <a:off x="4315824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92E8B03-5330-A042-AB10-7A9A7200AA38}"/>
                </a:ext>
              </a:extLst>
            </p:cNvPr>
            <p:cNvSpPr/>
            <p:nvPr/>
          </p:nvSpPr>
          <p:spPr>
            <a:xfrm>
              <a:off x="4537167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DC57E51-6782-F442-95B9-75559F8CFA89}"/>
                </a:ext>
              </a:extLst>
            </p:cNvPr>
            <p:cNvSpPr/>
            <p:nvPr/>
          </p:nvSpPr>
          <p:spPr>
            <a:xfrm>
              <a:off x="4758510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BECE668-C959-CC46-9CCD-7DD7E535B67F}"/>
                </a:ext>
              </a:extLst>
            </p:cNvPr>
            <p:cNvSpPr/>
            <p:nvPr/>
          </p:nvSpPr>
          <p:spPr>
            <a:xfrm>
              <a:off x="497985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543013-4490-5A4F-85E6-5B42737C53A1}"/>
                </a:ext>
              </a:extLst>
            </p:cNvPr>
            <p:cNvSpPr/>
            <p:nvPr/>
          </p:nvSpPr>
          <p:spPr>
            <a:xfrm>
              <a:off x="520119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A6C9389-DF59-4D44-9AEB-FD69EC9C39BA}"/>
                </a:ext>
              </a:extLst>
            </p:cNvPr>
            <p:cNvSpPr/>
            <p:nvPr/>
          </p:nvSpPr>
          <p:spPr>
            <a:xfrm>
              <a:off x="542253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B4F9AB2-AC17-D648-AE1C-311E9D8A4A77}"/>
                </a:ext>
              </a:extLst>
            </p:cNvPr>
            <p:cNvSpPr/>
            <p:nvPr/>
          </p:nvSpPr>
          <p:spPr>
            <a:xfrm>
              <a:off x="564388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92BD0C-18B5-9148-9DFE-805F66E8BCD3}"/>
                </a:ext>
              </a:extLst>
            </p:cNvPr>
            <p:cNvSpPr/>
            <p:nvPr/>
          </p:nvSpPr>
          <p:spPr>
            <a:xfrm>
              <a:off x="586522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184A64-3FA3-CC43-8D42-1D5735CF4368}"/>
                </a:ext>
              </a:extLst>
            </p:cNvPr>
            <p:cNvSpPr/>
            <p:nvPr/>
          </p:nvSpPr>
          <p:spPr>
            <a:xfrm>
              <a:off x="608656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03C067-F8B7-4148-9AC8-687B4B72044F}"/>
                </a:ext>
              </a:extLst>
            </p:cNvPr>
            <p:cNvSpPr/>
            <p:nvPr/>
          </p:nvSpPr>
          <p:spPr>
            <a:xfrm>
              <a:off x="630791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582F335-EF62-4D41-9D77-A140471BD165}"/>
                </a:ext>
              </a:extLst>
            </p:cNvPr>
            <p:cNvSpPr/>
            <p:nvPr/>
          </p:nvSpPr>
          <p:spPr>
            <a:xfrm>
              <a:off x="276642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82C5638-5CBB-5D4F-B609-4442368215C4}"/>
                </a:ext>
              </a:extLst>
            </p:cNvPr>
            <p:cNvSpPr/>
            <p:nvPr/>
          </p:nvSpPr>
          <p:spPr>
            <a:xfrm>
              <a:off x="298776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45986FE-EEB2-C241-AAD0-977DD384453F}"/>
                </a:ext>
              </a:extLst>
            </p:cNvPr>
            <p:cNvSpPr/>
            <p:nvPr/>
          </p:nvSpPr>
          <p:spPr>
            <a:xfrm>
              <a:off x="320910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4C3D290-8D1F-D246-9F27-3C7C5A468051}"/>
                </a:ext>
              </a:extLst>
            </p:cNvPr>
            <p:cNvSpPr/>
            <p:nvPr/>
          </p:nvSpPr>
          <p:spPr>
            <a:xfrm>
              <a:off x="343045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2E41B75-4096-2840-B37B-149D5D289348}"/>
                </a:ext>
              </a:extLst>
            </p:cNvPr>
            <p:cNvSpPr/>
            <p:nvPr/>
          </p:nvSpPr>
          <p:spPr>
            <a:xfrm>
              <a:off x="365179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B3A9CD2-B375-0B44-B7FD-673187DDFB2B}"/>
                </a:ext>
              </a:extLst>
            </p:cNvPr>
            <p:cNvSpPr/>
            <p:nvPr/>
          </p:nvSpPr>
          <p:spPr>
            <a:xfrm>
              <a:off x="387313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F31C5F3-51FF-BA41-A74D-1BB1B8CD78AB}"/>
                </a:ext>
              </a:extLst>
            </p:cNvPr>
            <p:cNvSpPr/>
            <p:nvPr/>
          </p:nvSpPr>
          <p:spPr>
            <a:xfrm>
              <a:off x="409448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08D14E6-F996-D047-94CE-F9212DE90709}"/>
                </a:ext>
              </a:extLst>
            </p:cNvPr>
            <p:cNvSpPr/>
            <p:nvPr/>
          </p:nvSpPr>
          <p:spPr>
            <a:xfrm>
              <a:off x="4315824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3E7E594-378B-8640-B2A3-3F50130CCE00}"/>
                </a:ext>
              </a:extLst>
            </p:cNvPr>
            <p:cNvSpPr/>
            <p:nvPr/>
          </p:nvSpPr>
          <p:spPr>
            <a:xfrm>
              <a:off x="4537167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A98A2B5-6013-054E-AA57-B389B67C6D2D}"/>
                </a:ext>
              </a:extLst>
            </p:cNvPr>
            <p:cNvSpPr/>
            <p:nvPr/>
          </p:nvSpPr>
          <p:spPr>
            <a:xfrm>
              <a:off x="4758510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081D531-39AB-7449-8D70-B5D7AA5044A0}"/>
                </a:ext>
              </a:extLst>
            </p:cNvPr>
            <p:cNvSpPr/>
            <p:nvPr/>
          </p:nvSpPr>
          <p:spPr>
            <a:xfrm>
              <a:off x="497985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3321929-56A9-A54D-801D-A49DDE8F8083}"/>
                </a:ext>
              </a:extLst>
            </p:cNvPr>
            <p:cNvSpPr/>
            <p:nvPr/>
          </p:nvSpPr>
          <p:spPr>
            <a:xfrm>
              <a:off x="520119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213D4EF-033A-6340-B947-27120DC156A1}"/>
                </a:ext>
              </a:extLst>
            </p:cNvPr>
            <p:cNvSpPr/>
            <p:nvPr/>
          </p:nvSpPr>
          <p:spPr>
            <a:xfrm>
              <a:off x="542253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DB5C66F-7F13-EA46-B353-BA8930D521EC}"/>
                </a:ext>
              </a:extLst>
            </p:cNvPr>
            <p:cNvSpPr/>
            <p:nvPr/>
          </p:nvSpPr>
          <p:spPr>
            <a:xfrm>
              <a:off x="564388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E827C55-F9E4-0040-A8C8-6580FDB5CB76}"/>
                </a:ext>
              </a:extLst>
            </p:cNvPr>
            <p:cNvSpPr/>
            <p:nvPr/>
          </p:nvSpPr>
          <p:spPr>
            <a:xfrm>
              <a:off x="586522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E9A085A-841A-E74E-AB39-CA37AB92D11D}"/>
                </a:ext>
              </a:extLst>
            </p:cNvPr>
            <p:cNvSpPr/>
            <p:nvPr/>
          </p:nvSpPr>
          <p:spPr>
            <a:xfrm>
              <a:off x="608656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FFEDD2-93D7-A745-B594-091CCCC9B613}"/>
                </a:ext>
              </a:extLst>
            </p:cNvPr>
            <p:cNvSpPr/>
            <p:nvPr/>
          </p:nvSpPr>
          <p:spPr>
            <a:xfrm>
              <a:off x="630791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61E4DC6-6D3C-194F-8C2F-5306EF45BDFA}"/>
                </a:ext>
              </a:extLst>
            </p:cNvPr>
            <p:cNvSpPr/>
            <p:nvPr/>
          </p:nvSpPr>
          <p:spPr>
            <a:xfrm>
              <a:off x="298776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35F8522-4738-C849-A74A-9A749EA676C1}"/>
                </a:ext>
              </a:extLst>
            </p:cNvPr>
            <p:cNvSpPr/>
            <p:nvPr/>
          </p:nvSpPr>
          <p:spPr>
            <a:xfrm>
              <a:off x="320910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D725566-1E64-5845-988F-8577FBE58EEE}"/>
                </a:ext>
              </a:extLst>
            </p:cNvPr>
            <p:cNvSpPr/>
            <p:nvPr/>
          </p:nvSpPr>
          <p:spPr>
            <a:xfrm>
              <a:off x="343045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C803914-F8EC-8B43-A3DA-78FCC4B45554}"/>
                </a:ext>
              </a:extLst>
            </p:cNvPr>
            <p:cNvSpPr/>
            <p:nvPr/>
          </p:nvSpPr>
          <p:spPr>
            <a:xfrm>
              <a:off x="365179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9B795D8-7F30-BD44-9056-5EAB8884C575}"/>
                </a:ext>
              </a:extLst>
            </p:cNvPr>
            <p:cNvSpPr/>
            <p:nvPr/>
          </p:nvSpPr>
          <p:spPr>
            <a:xfrm>
              <a:off x="387313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F029D0D-D7F4-5348-8DD8-4B55D3BC4B84}"/>
                </a:ext>
              </a:extLst>
            </p:cNvPr>
            <p:cNvSpPr/>
            <p:nvPr/>
          </p:nvSpPr>
          <p:spPr>
            <a:xfrm>
              <a:off x="409448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850447C-EE19-424A-B222-62F06905BB17}"/>
                </a:ext>
              </a:extLst>
            </p:cNvPr>
            <p:cNvSpPr/>
            <p:nvPr/>
          </p:nvSpPr>
          <p:spPr>
            <a:xfrm>
              <a:off x="4315824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B084594-C455-5B4F-BC1D-47AD00F8F1F7}"/>
                </a:ext>
              </a:extLst>
            </p:cNvPr>
            <p:cNvSpPr/>
            <p:nvPr/>
          </p:nvSpPr>
          <p:spPr>
            <a:xfrm>
              <a:off x="4537167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94227AE-A7DD-7747-929D-27356518BB04}"/>
                </a:ext>
              </a:extLst>
            </p:cNvPr>
            <p:cNvSpPr/>
            <p:nvPr/>
          </p:nvSpPr>
          <p:spPr>
            <a:xfrm>
              <a:off x="4758510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C77DD6-26CF-F64A-BFB4-F39A9AAE9307}"/>
                </a:ext>
              </a:extLst>
            </p:cNvPr>
            <p:cNvSpPr/>
            <p:nvPr/>
          </p:nvSpPr>
          <p:spPr>
            <a:xfrm>
              <a:off x="4979853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736CD2-9F10-FF46-BE4E-1389E7260CF4}"/>
                </a:ext>
              </a:extLst>
            </p:cNvPr>
            <p:cNvSpPr/>
            <p:nvPr/>
          </p:nvSpPr>
          <p:spPr>
            <a:xfrm>
              <a:off x="520119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741F0FF-76E1-2249-BA17-AE566D95CF35}"/>
                </a:ext>
              </a:extLst>
            </p:cNvPr>
            <p:cNvSpPr/>
            <p:nvPr/>
          </p:nvSpPr>
          <p:spPr>
            <a:xfrm>
              <a:off x="542253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6266C8D-4203-844F-8470-1C5309E3A320}"/>
                </a:ext>
              </a:extLst>
            </p:cNvPr>
            <p:cNvSpPr/>
            <p:nvPr/>
          </p:nvSpPr>
          <p:spPr>
            <a:xfrm>
              <a:off x="564388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52BFBC3-0A57-C643-9C01-CF5D637E4B66}"/>
                </a:ext>
              </a:extLst>
            </p:cNvPr>
            <p:cNvSpPr/>
            <p:nvPr/>
          </p:nvSpPr>
          <p:spPr>
            <a:xfrm>
              <a:off x="586522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73EEFBB-AEE7-344B-BE8B-AF86E47F66F5}"/>
                </a:ext>
              </a:extLst>
            </p:cNvPr>
            <p:cNvSpPr/>
            <p:nvPr/>
          </p:nvSpPr>
          <p:spPr>
            <a:xfrm>
              <a:off x="608656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22E5B37-C991-9F42-B73F-96AC03745739}"/>
                </a:ext>
              </a:extLst>
            </p:cNvPr>
            <p:cNvSpPr/>
            <p:nvPr/>
          </p:nvSpPr>
          <p:spPr>
            <a:xfrm>
              <a:off x="630791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4C130CF-61D4-984A-B2A1-913D61D07CAD}"/>
                </a:ext>
              </a:extLst>
            </p:cNvPr>
            <p:cNvSpPr/>
            <p:nvPr/>
          </p:nvSpPr>
          <p:spPr>
            <a:xfrm>
              <a:off x="343045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BCF8A95-67E5-E94E-ACDC-0D15206A9E23}"/>
                </a:ext>
              </a:extLst>
            </p:cNvPr>
            <p:cNvSpPr/>
            <p:nvPr/>
          </p:nvSpPr>
          <p:spPr>
            <a:xfrm>
              <a:off x="365179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6FD6DFF-5EFE-DB47-881B-E0A1C4F0992F}"/>
                </a:ext>
              </a:extLst>
            </p:cNvPr>
            <p:cNvSpPr/>
            <p:nvPr/>
          </p:nvSpPr>
          <p:spPr>
            <a:xfrm>
              <a:off x="3873138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FF3B42F-E62A-454A-BF43-A247F24D7031}"/>
                </a:ext>
              </a:extLst>
            </p:cNvPr>
            <p:cNvSpPr/>
            <p:nvPr/>
          </p:nvSpPr>
          <p:spPr>
            <a:xfrm>
              <a:off x="4094481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D8AD7A8-D6CE-AA44-8DDF-B465217334DA}"/>
                </a:ext>
              </a:extLst>
            </p:cNvPr>
            <p:cNvSpPr/>
            <p:nvPr/>
          </p:nvSpPr>
          <p:spPr>
            <a:xfrm>
              <a:off x="4315824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A259644-6F6A-F148-9510-BE8D8C5A1606}"/>
                </a:ext>
              </a:extLst>
            </p:cNvPr>
            <p:cNvSpPr/>
            <p:nvPr/>
          </p:nvSpPr>
          <p:spPr>
            <a:xfrm>
              <a:off x="4537167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FE4DFB9-7D4A-0448-B9C4-253FE7EC1F7C}"/>
                </a:ext>
              </a:extLst>
            </p:cNvPr>
            <p:cNvSpPr/>
            <p:nvPr/>
          </p:nvSpPr>
          <p:spPr>
            <a:xfrm>
              <a:off x="4758510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138D40A-F3B9-9D49-9E04-EA0F6B126BDE}"/>
                </a:ext>
              </a:extLst>
            </p:cNvPr>
            <p:cNvSpPr/>
            <p:nvPr/>
          </p:nvSpPr>
          <p:spPr>
            <a:xfrm>
              <a:off x="4979853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296D45F-7C34-434C-9A0A-7A232D69D2CB}"/>
                </a:ext>
              </a:extLst>
            </p:cNvPr>
            <p:cNvSpPr/>
            <p:nvPr/>
          </p:nvSpPr>
          <p:spPr>
            <a:xfrm>
              <a:off x="5201196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7F13B20-D474-7646-A1A9-6C220494023B}"/>
                </a:ext>
              </a:extLst>
            </p:cNvPr>
            <p:cNvSpPr/>
            <p:nvPr/>
          </p:nvSpPr>
          <p:spPr>
            <a:xfrm>
              <a:off x="5422539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4375B87-BAA9-C641-80E2-608AD1301C19}"/>
                </a:ext>
              </a:extLst>
            </p:cNvPr>
            <p:cNvSpPr/>
            <p:nvPr/>
          </p:nvSpPr>
          <p:spPr>
            <a:xfrm>
              <a:off x="564388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F007D7-EBDF-E845-9E15-17AAA6A8374C}"/>
                </a:ext>
              </a:extLst>
            </p:cNvPr>
            <p:cNvSpPr/>
            <p:nvPr/>
          </p:nvSpPr>
          <p:spPr>
            <a:xfrm>
              <a:off x="586522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4B704-BC37-7D45-B7D2-092CA0ADBD31}"/>
                </a:ext>
              </a:extLst>
            </p:cNvPr>
            <p:cNvSpPr/>
            <p:nvPr/>
          </p:nvSpPr>
          <p:spPr>
            <a:xfrm>
              <a:off x="3651795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2454151-2AFE-0443-B7AF-554B92E51A32}"/>
                </a:ext>
              </a:extLst>
            </p:cNvPr>
            <p:cNvSpPr/>
            <p:nvPr/>
          </p:nvSpPr>
          <p:spPr>
            <a:xfrm>
              <a:off x="3873138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49870B9-47F5-1D41-BF02-5E1B61FAB127}"/>
                </a:ext>
              </a:extLst>
            </p:cNvPr>
            <p:cNvSpPr/>
            <p:nvPr/>
          </p:nvSpPr>
          <p:spPr>
            <a:xfrm>
              <a:off x="4094481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A0036E4-F78E-0A4E-B0D2-039C765F1145}"/>
                </a:ext>
              </a:extLst>
            </p:cNvPr>
            <p:cNvSpPr/>
            <p:nvPr/>
          </p:nvSpPr>
          <p:spPr>
            <a:xfrm>
              <a:off x="4315824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675DAF8-91A5-F54F-ACCB-05B2BDB09B43}"/>
                </a:ext>
              </a:extLst>
            </p:cNvPr>
            <p:cNvSpPr/>
            <p:nvPr/>
          </p:nvSpPr>
          <p:spPr>
            <a:xfrm>
              <a:off x="4537167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6473BFC-3AB4-624D-9742-4AF9D4E5C22C}"/>
                </a:ext>
              </a:extLst>
            </p:cNvPr>
            <p:cNvSpPr/>
            <p:nvPr/>
          </p:nvSpPr>
          <p:spPr>
            <a:xfrm>
              <a:off x="4758510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51A3642-7AAA-4949-80D4-A1141C15330E}"/>
                </a:ext>
              </a:extLst>
            </p:cNvPr>
            <p:cNvSpPr/>
            <p:nvPr/>
          </p:nvSpPr>
          <p:spPr>
            <a:xfrm>
              <a:off x="4979853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DD34AC3-57F0-C74C-9E48-B0B63F43AA7A}"/>
                </a:ext>
              </a:extLst>
            </p:cNvPr>
            <p:cNvSpPr/>
            <p:nvPr/>
          </p:nvSpPr>
          <p:spPr>
            <a:xfrm>
              <a:off x="5201196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F9D4A59-8A45-EF45-950A-52AD1735FE25}"/>
                </a:ext>
              </a:extLst>
            </p:cNvPr>
            <p:cNvSpPr/>
            <p:nvPr/>
          </p:nvSpPr>
          <p:spPr>
            <a:xfrm>
              <a:off x="5422539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4DB1ECF-41B4-F04B-9208-DD7AF1D11005}"/>
                </a:ext>
              </a:extLst>
            </p:cNvPr>
            <p:cNvSpPr/>
            <p:nvPr/>
          </p:nvSpPr>
          <p:spPr>
            <a:xfrm>
              <a:off x="4315824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AD5D925-DFF0-5E40-B53A-CCBCEF24FDEA}"/>
                </a:ext>
              </a:extLst>
            </p:cNvPr>
            <p:cNvSpPr/>
            <p:nvPr/>
          </p:nvSpPr>
          <p:spPr>
            <a:xfrm>
              <a:off x="4537167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8E9FB3D-4388-3D4E-AED8-075798E5EE41}"/>
                </a:ext>
              </a:extLst>
            </p:cNvPr>
            <p:cNvSpPr/>
            <p:nvPr/>
          </p:nvSpPr>
          <p:spPr>
            <a:xfrm>
              <a:off x="4758510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D2D6F71D-8C1A-4448-B260-266B37DC813C}"/>
              </a:ext>
            </a:extLst>
          </p:cNvPr>
          <p:cNvSpPr/>
          <p:nvPr/>
        </p:nvSpPr>
        <p:spPr>
          <a:xfrm>
            <a:off x="2911548" y="274863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DF29C-9BB5-EE45-8BF7-442D7B385E92}"/>
              </a:ext>
            </a:extLst>
          </p:cNvPr>
          <p:cNvCxnSpPr>
            <a:cxnSpLocks/>
            <a:endCxn id="163" idx="4"/>
          </p:cNvCxnSpPr>
          <p:nvPr/>
        </p:nvCxnSpPr>
        <p:spPr>
          <a:xfrm flipV="1">
            <a:off x="2957268" y="2840072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 Placeholder 4">
            <a:extLst>
              <a:ext uri="{FF2B5EF4-FFF2-40B4-BE49-F238E27FC236}">
                <a16:creationId xmlns:a16="http://schemas.microsoft.com/office/drawing/2014/main" id="{7DA5BCFA-7B61-CF4A-9D67-750A8C445565}"/>
              </a:ext>
            </a:extLst>
          </p:cNvPr>
          <p:cNvSpPr txBox="1">
            <a:spLocks/>
          </p:cNvSpPr>
          <p:nvPr/>
        </p:nvSpPr>
        <p:spPr>
          <a:xfrm>
            <a:off x="5198872" y="1441700"/>
            <a:ext cx="3868927" cy="5307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indirectly via a data structure,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(k), </a:t>
            </a:r>
            <a:r>
              <a:rPr lang="en-US" dirty="0" err="1">
                <a:latin typeface="+mj-lt"/>
              </a:rPr>
              <a:t>ober</a:t>
            </a:r>
            <a:r>
              <a:rPr lang="en-US" dirty="0">
                <a:latin typeface="+mj-lt"/>
              </a:rPr>
              <a:t> the range: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(0:nElem)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of (k) are obtained via a relationship mapping obtained, e.g., 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D2C5456-5F31-E34D-B29F-CE6E0C448A7B}"/>
              </a:ext>
            </a:extLst>
          </p:cNvPr>
          <p:cNvSpPr/>
          <p:nvPr/>
        </p:nvSpPr>
        <p:spPr>
          <a:xfrm>
            <a:off x="6351440" y="2900703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1349209-8E15-DD4E-8D06-A02599721FAA}"/>
              </a:ext>
            </a:extLst>
          </p:cNvPr>
          <p:cNvCxnSpPr>
            <a:cxnSpLocks/>
            <a:endCxn id="170" idx="4"/>
          </p:cNvCxnSpPr>
          <p:nvPr/>
        </p:nvCxnSpPr>
        <p:spPr>
          <a:xfrm flipV="1">
            <a:off x="6397160" y="2992143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B462A52-F98D-5544-91E7-F9E8A019EF84}"/>
              </a:ext>
            </a:extLst>
          </p:cNvPr>
          <p:cNvSpPr txBox="1"/>
          <p:nvPr/>
        </p:nvSpPr>
        <p:spPr>
          <a:xfrm>
            <a:off x="4833259" y="6105414"/>
            <a:ext cx="4149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std::vector&lt;int&gt; </a:t>
            </a:r>
            <a:r>
              <a:rPr lang="en-US" sz="1600" dirty="0" err="1">
                <a:latin typeface="Courier" pitchFamily="2" charset="0"/>
              </a:rPr>
              <a:t>neighbor_elems</a:t>
            </a:r>
            <a:r>
              <a:rPr lang="en-US" sz="1600" dirty="0">
                <a:latin typeface="Courier" pitchFamily="2" charset="0"/>
              </a:rPr>
              <a:t> </a:t>
            </a:r>
          </a:p>
          <a:p>
            <a:r>
              <a:rPr lang="en-US" sz="1600" dirty="0">
                <a:latin typeface="Courier" pitchFamily="2" charset="0"/>
              </a:rPr>
              <a:t>	= </a:t>
            </a:r>
            <a:r>
              <a:rPr lang="en-US" sz="1600" dirty="0" err="1">
                <a:latin typeface="Courier" pitchFamily="2" charset="0"/>
              </a:rPr>
              <a:t>elem_relationship</a:t>
            </a:r>
            <a:r>
              <a:rPr lang="en-US" sz="1600" dirty="0">
                <a:latin typeface="Courier" pitchFamily="2" charset="0"/>
              </a:rPr>
              <a:t>(k);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400299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See: </a:t>
            </a:r>
            <a:r>
              <a:rPr lang="en-US" dirty="0">
                <a:hlinkClick r:id="rId3"/>
              </a:rPr>
              <a:t>https://canvas.stanford.edu/courses/137697/files/folder/additional_reading?preview=7730176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16584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operator; shown in </a:t>
            </a:r>
            <a:r>
              <a:rPr lang="en-US" u="sng" dirty="0"/>
              <a:t>conservative form</a:t>
            </a:r>
            <a:endParaRPr lang="en-US" i="1" u="sng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516723-079E-D844-AD1F-ED0C7DAD3D33}"/>
              </a:ext>
            </a:extLst>
          </p:cNvPr>
          <p:cNvCxnSpPr>
            <a:cxnSpLocks/>
          </p:cNvCxnSpPr>
          <p:nvPr/>
        </p:nvCxnSpPr>
        <p:spPr>
          <a:xfrm>
            <a:off x="4855029" y="4797923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29211A-D739-A942-8DD3-4437D2AC68A9}"/>
              </a:ext>
            </a:extLst>
          </p:cNvPr>
          <p:cNvCxnSpPr>
            <a:cxnSpLocks/>
          </p:cNvCxnSpPr>
          <p:nvPr/>
        </p:nvCxnSpPr>
        <p:spPr>
          <a:xfrm>
            <a:off x="4844143" y="5516380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9C9B1-5643-FB4C-BE5A-C2159BF04FFA}"/>
              </a:ext>
            </a:extLst>
          </p:cNvPr>
          <p:cNvCxnSpPr>
            <a:cxnSpLocks/>
          </p:cNvCxnSpPr>
          <p:nvPr/>
        </p:nvCxnSpPr>
        <p:spPr>
          <a:xfrm>
            <a:off x="5606145" y="4787037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690CD-187B-CF44-A2D9-D0875D2F7F09}"/>
              </a:ext>
            </a:extLst>
          </p:cNvPr>
          <p:cNvCxnSpPr>
            <a:cxnSpLocks/>
          </p:cNvCxnSpPr>
          <p:nvPr/>
        </p:nvCxnSpPr>
        <p:spPr>
          <a:xfrm>
            <a:off x="5595259" y="5505494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96AA7-BC2D-184D-B71A-CD7ECFF010F9}"/>
              </a:ext>
            </a:extLst>
          </p:cNvPr>
          <p:cNvCxnSpPr>
            <a:cxnSpLocks/>
          </p:cNvCxnSpPr>
          <p:nvPr/>
        </p:nvCxnSpPr>
        <p:spPr>
          <a:xfrm>
            <a:off x="522521" y="3165071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6A0A-7899-0648-AD15-B8E1AF196D4F}"/>
              </a:ext>
            </a:extLst>
          </p:cNvPr>
          <p:cNvCxnSpPr>
            <a:cxnSpLocks/>
          </p:cNvCxnSpPr>
          <p:nvPr/>
        </p:nvCxnSpPr>
        <p:spPr>
          <a:xfrm>
            <a:off x="511635" y="3883528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89D21-33FD-B74C-BA70-57961D3C39B4}"/>
              </a:ext>
            </a:extLst>
          </p:cNvPr>
          <p:cNvCxnSpPr>
            <a:cxnSpLocks/>
          </p:cNvCxnSpPr>
          <p:nvPr/>
        </p:nvCxnSpPr>
        <p:spPr>
          <a:xfrm>
            <a:off x="1273637" y="3154185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83929-8AFF-974B-A342-B5BF4C235F06}"/>
              </a:ext>
            </a:extLst>
          </p:cNvPr>
          <p:cNvCxnSpPr>
            <a:cxnSpLocks/>
          </p:cNvCxnSpPr>
          <p:nvPr/>
        </p:nvCxnSpPr>
        <p:spPr>
          <a:xfrm>
            <a:off x="1262751" y="3872642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2912007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64600" y="3824084"/>
            <a:ext cx="570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to integrate-by-parts, however, not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Advection term need not be in divergence form (non-conserved form is suitable)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6BDC65-D263-1241-A626-65D874B96B10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B7D5E-DE53-AB4F-8952-22DB4217ACC4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135BF-15A3-004D-8037-E3D5C82B8F13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936D-61DA-0D48-B0F9-0272B758A08C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</a:t>
            </a:r>
            <a:br>
              <a:rPr lang="en-US" dirty="0"/>
            </a:br>
            <a:r>
              <a:rPr lang="en-US" dirty="0"/>
              <a:t>Non-Conserved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3" y="3965142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908375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unlike cell-centered FV,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567544" y="3390734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33DFB2-61B1-A548-BB4C-8617701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AC85F-1A47-A043-B265-D84A8456B888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2F1DB5-28F1-D249-95B2-6396FBD330C7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9DF8D-1195-D14E-A465-CFAE08413E96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85143-4F0E-574A-9717-9321BA0F17CA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181713"/>
            <a:ext cx="799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corrections;</a:t>
            </a:r>
          </a:p>
          <a:p>
            <a:r>
              <a:rPr lang="en-US" dirty="0"/>
              <a:t>However, high aspect ratio elements are now challenging…</a:t>
            </a:r>
          </a:p>
        </p:txBody>
      </p:sp>
    </p:spTree>
    <p:extLst>
      <p:ext uri="{BB962C8B-B14F-4D97-AF65-F5344CB8AC3E}">
        <p14:creationId xmlns:p14="http://schemas.microsoft.com/office/powerpoint/2010/main" val="3932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821289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491343" y="3630220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6220300" y="300364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Physical to Transformed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CDBD8-CD36-6240-A026-1489A66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7" y="1815208"/>
            <a:ext cx="4992558" cy="1974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 and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: -1:+1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11FC1-B276-C345-BB91-E0C43B88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4" y="2431007"/>
            <a:ext cx="2664651" cy="688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FE08D-CE61-1D45-8BDE-D1DF538DE1C8}"/>
              </a:ext>
            </a:extLst>
          </p:cNvPr>
          <p:cNvSpPr txBox="1"/>
          <p:nvPr/>
        </p:nvSpPr>
        <p:spPr>
          <a:xfrm>
            <a:off x="5721513" y="189604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Evaluate an integral: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1FCB70-EC22-AA44-8C51-E04B48A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24" y="3727030"/>
            <a:ext cx="2933241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6BDFF-3F79-0946-AFB9-AEDC94785302}"/>
              </a:ext>
            </a:extLst>
          </p:cNvPr>
          <p:cNvSpPr txBox="1"/>
          <p:nvPr/>
        </p:nvSpPr>
        <p:spPr>
          <a:xfrm>
            <a:off x="5735700" y="322645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0CB1E-BD53-F249-8093-32A8E82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6" y="4286537"/>
            <a:ext cx="2617076" cy="685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EE912-C3F5-1346-9C24-8F1FFAA7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924" y="3927346"/>
            <a:ext cx="1963497" cy="1252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BDA74-61B9-4E45-A669-E9446159ABD8}"/>
              </a:ext>
            </a:extLst>
          </p:cNvPr>
          <p:cNvSpPr txBox="1"/>
          <p:nvPr/>
        </p:nvSpPr>
        <p:spPr>
          <a:xfrm>
            <a:off x="433605" y="372186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30968-A564-E14B-9C7D-0109D13A1EB1}"/>
              </a:ext>
            </a:extLst>
          </p:cNvPr>
          <p:cNvSpPr txBox="1"/>
          <p:nvPr/>
        </p:nvSpPr>
        <p:spPr>
          <a:xfrm>
            <a:off x="433605" y="509808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  <a:r>
              <a:rPr lang="en-US" b="1" dirty="0"/>
              <a:t>J</a:t>
            </a:r>
            <a:r>
              <a:rPr lang="en-US" dirty="0"/>
              <a:t>| is determinant of the transformation matrix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62D842-B22A-6145-8734-5BB4F891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55" y="5532797"/>
            <a:ext cx="2434779" cy="633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D59CFC-85B2-D445-88D9-C645512AC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76" y="6046695"/>
            <a:ext cx="5714523" cy="8174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05D068-270E-EE4F-BBAA-17AE21C13FE4}"/>
              </a:ext>
            </a:extLst>
          </p:cNvPr>
          <p:cNvSpPr txBox="1"/>
          <p:nvPr/>
        </p:nvSpPr>
        <p:spPr>
          <a:xfrm>
            <a:off x="563671" y="6388274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weight </a:t>
            </a:r>
            <a:r>
              <a:rPr lang="en-US" dirty="0" err="1"/>
              <a:t>w</a:t>
            </a:r>
            <a:r>
              <a:rPr lang="en-US" baseline="-25000" dirty="0" err="1"/>
              <a:t>g</a:t>
            </a:r>
            <a:endParaRPr lang="en-US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96004B-1EA9-5642-965C-05190EA38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61" y="4914418"/>
            <a:ext cx="2197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88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Comparisons</a:t>
            </a:r>
          </a:p>
        </p:txBody>
      </p:sp>
    </p:spTree>
    <p:extLst>
      <p:ext uri="{BB962C8B-B14F-4D97-AF65-F5344CB8AC3E}">
        <p14:creationId xmlns:p14="http://schemas.microsoft.com/office/powerpoint/2010/main" val="35834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Philosophy: Bridges, not Walls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Me469 Tenant: Let’s work to understand how each method relate to one another</a:t>
            </a:r>
          </a:p>
        </p:txBody>
      </p:sp>
      <p:pic>
        <p:nvPicPr>
          <p:cNvPr id="15" name="Picture 10" descr="archipelago_large.jpg">
            <a:extLst>
              <a:ext uri="{FF2B5EF4-FFF2-40B4-BE49-F238E27FC236}">
                <a16:creationId xmlns:a16="http://schemas.microsoft.com/office/drawing/2014/main" id="{9DB272E4-ED76-CA46-905C-B1BD87C4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53" y="1921326"/>
            <a:ext cx="6889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00FE3A26-C3AD-B848-BD7B-3EF0D0C42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9966" y="3315151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ight Triangle 14">
            <a:extLst>
              <a:ext uri="{FF2B5EF4-FFF2-40B4-BE49-F238E27FC236}">
                <a16:creationId xmlns:a16="http://schemas.microsoft.com/office/drawing/2014/main" id="{FB9BD79A-BFA7-EF44-AB06-3CC4307F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353" y="3008764"/>
            <a:ext cx="1270000" cy="385762"/>
          </a:xfrm>
          <a:prstGeom prst="rtTriangl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BD1CFB71-FF10-C94E-9AAB-8EF13FD04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491" y="3080201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FVM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83882B04-BEF0-2B44-B7BC-BEA4626103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02454" y="4737551"/>
            <a:ext cx="627062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7721C994-1B9A-A34E-8A33-3C4554B669F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771016" y="5864676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ight Triangle 23">
            <a:extLst>
              <a:ext uri="{FF2B5EF4-FFF2-40B4-BE49-F238E27FC236}">
                <a16:creationId xmlns:a16="http://schemas.microsoft.com/office/drawing/2014/main" id="{546897C7-D0FA-294D-8705-0474A750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7403" y="5558289"/>
            <a:ext cx="1270000" cy="385762"/>
          </a:xfrm>
          <a:prstGeom prst="rtTriangl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B5D39BB-8978-4848-8CD2-D0545E56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541" y="5658301"/>
            <a:ext cx="703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GFEM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976DED83-F6C5-A64E-AD7F-1CE7CE2485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127285" y="4223995"/>
            <a:ext cx="62865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ight Triangle 32">
            <a:extLst>
              <a:ext uri="{FF2B5EF4-FFF2-40B4-BE49-F238E27FC236}">
                <a16:creationId xmlns:a16="http://schemas.microsoft.com/office/drawing/2014/main" id="{57BDA4C8-8018-764A-945F-011CF4618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66" y="3916814"/>
            <a:ext cx="1270000" cy="385762"/>
          </a:xfrm>
          <a:prstGeom prst="rtTriangl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270F073C-0998-5744-9479-EEB6104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603" y="4031114"/>
            <a:ext cx="812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CVFEM</a:t>
            </a:r>
          </a:p>
        </p:txBody>
      </p:sp>
      <p:cxnSp>
        <p:nvCxnSpPr>
          <p:cNvPr id="33" name="Straight Connector 36">
            <a:extLst>
              <a:ext uri="{FF2B5EF4-FFF2-40B4-BE49-F238E27FC236}">
                <a16:creationId xmlns:a16="http://schemas.microsoft.com/office/drawing/2014/main" id="{CF5EC856-5A15-2145-B84F-9B426EE465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55041" y="5105851"/>
            <a:ext cx="1625600" cy="657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6DAAC680-2D80-3F4A-823D-A4311898CE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1703" y="4578801"/>
            <a:ext cx="1844675" cy="5365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Triangle 17">
            <a:extLst>
              <a:ext uri="{FF2B5EF4-FFF2-40B4-BE49-F238E27FC236}">
                <a16:creationId xmlns:a16="http://schemas.microsoft.com/office/drawing/2014/main" id="{1C199BAD-747B-9B43-8759-C08A2462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841" y="4431164"/>
            <a:ext cx="1270000" cy="385762"/>
          </a:xfrm>
          <a:prstGeom prst="rtTriangle">
            <a:avLst/>
          </a:prstGeom>
          <a:solidFill>
            <a:srgbClr val="008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3FAFF273-A074-C54E-9220-912AE462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03" y="4488314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FD</a:t>
            </a:r>
          </a:p>
        </p:txBody>
      </p:sp>
      <p:cxnSp>
        <p:nvCxnSpPr>
          <p:cNvPr id="39" name="Straight Connector 44">
            <a:extLst>
              <a:ext uri="{FF2B5EF4-FFF2-40B4-BE49-F238E27FC236}">
                <a16:creationId xmlns:a16="http://schemas.microsoft.com/office/drawing/2014/main" id="{100D08E6-9CC4-3C4C-BB5B-73D4917CCB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92335" y="4031907"/>
            <a:ext cx="946150" cy="1190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5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Backstep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7" name="Picture 10" descr="backstepSmallRe.jpg">
            <a:extLst>
              <a:ext uri="{FF2B5EF4-FFF2-40B4-BE49-F238E27FC236}">
                <a16:creationId xmlns:a16="http://schemas.microsoft.com/office/drawing/2014/main" id="{729A8A8C-0015-0C49-8D70-73313010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444875"/>
            <a:ext cx="330041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backstepFuegoAria.jpg">
            <a:extLst>
              <a:ext uri="{FF2B5EF4-FFF2-40B4-BE49-F238E27FC236}">
                <a16:creationId xmlns:a16="http://schemas.microsoft.com/office/drawing/2014/main" id="{437F455F-05D2-3B40-96D4-B7F25712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493963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386E912-BAB7-C047-B6C1-E7A716CBCD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8376" y="4514850"/>
            <a:ext cx="1649412" cy="20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3378B3EF-15BF-7A49-9477-75EB2783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5487988"/>
            <a:ext cx="35623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X-component of velocity</a:t>
            </a:r>
          </a:p>
          <a:p>
            <a:r>
              <a:rPr lang="en-US" altLang="en-US"/>
              <a:t>Vertical line represents one-D </a:t>
            </a:r>
          </a:p>
          <a:p>
            <a:r>
              <a:rPr lang="en-US" altLang="en-US"/>
              <a:t>line plot location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3E0848-2355-1445-89DB-D0F52AE0C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Laminar back step (Re = 389 based on step height) comparing two code implementations for CVFEM (Sierra/Fuego and Sierra Aria), FEM (within Aria – here termed, “hybrid” FEM, or HFEM – essentially, the same low-Mach CVFEM approach with full integration-by-parts).</a:t>
            </a:r>
          </a:p>
        </p:txBody>
      </p:sp>
    </p:spTree>
    <p:extLst>
      <p:ext uri="{BB962C8B-B14F-4D97-AF65-F5344CB8AC3E}">
        <p14:creationId xmlns:p14="http://schemas.microsoft.com/office/powerpoint/2010/main" val="23496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Jet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10" name="Picture 4" descr="hfem2dOpenJet.jpg">
            <a:extLst>
              <a:ext uri="{FF2B5EF4-FFF2-40B4-BE49-F238E27FC236}">
                <a16:creationId xmlns:a16="http://schemas.microsoft.com/office/drawing/2014/main" id="{9BBCF618-39C3-2A49-B3C8-8C921BD0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40791"/>
          <a:stretch>
            <a:fillRect/>
          </a:stretch>
        </p:blipFill>
        <p:spPr bwMode="auto">
          <a:xfrm>
            <a:off x="915988" y="2189163"/>
            <a:ext cx="1944687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BBADCF3-6ABF-0844-BE27-9343EA80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895975"/>
            <a:ext cx="2903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Y-component of velocity</a:t>
            </a:r>
          </a:p>
        </p:txBody>
      </p:sp>
      <p:pic>
        <p:nvPicPr>
          <p:cNvPr id="12" name="Picture 6" descr="2dOpenJetCompare.jpg">
            <a:extLst>
              <a:ext uri="{FF2B5EF4-FFF2-40B4-BE49-F238E27FC236}">
                <a16:creationId xmlns:a16="http://schemas.microsoft.com/office/drawing/2014/main" id="{785C98A4-C620-1443-8E4D-DAA971F9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1917700"/>
            <a:ext cx="485298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8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Order-of-Accuracy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Difficult two dimensional variable density low-Mach flow using method of manufactured solutions; DOFS: u, v, p and Z; density = f(Z)</a:t>
            </a:r>
          </a:p>
        </p:txBody>
      </p:sp>
      <p:pic>
        <p:nvPicPr>
          <p:cNvPr id="24" name="Picture 9" descr="hfemResult_100x100.jpg">
            <a:extLst>
              <a:ext uri="{FF2B5EF4-FFF2-40B4-BE49-F238E27FC236}">
                <a16:creationId xmlns:a16="http://schemas.microsoft.com/office/drawing/2014/main" id="{66B1D64F-F0B9-EC4E-8FBF-5D247C3D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20263"/>
            <a:ext cx="1806121" cy="13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hfemSteadyTaylorVortexLoo.wmf">
            <a:extLst>
              <a:ext uri="{FF2B5EF4-FFF2-40B4-BE49-F238E27FC236}">
                <a16:creationId xmlns:a16="http://schemas.microsoft.com/office/drawing/2014/main" id="{39AFE749-9555-E644-8B59-149D912D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583542"/>
            <a:ext cx="4113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cvfemSteadyTaylorVortexLoo.wmf">
            <a:extLst>
              <a:ext uri="{FF2B5EF4-FFF2-40B4-BE49-F238E27FC236}">
                <a16:creationId xmlns:a16="http://schemas.microsoft.com/office/drawing/2014/main" id="{C8CBC2E0-8182-224E-A64E-9BFF40257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83542"/>
            <a:ext cx="4114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73162-09C5-D940-93A4-3F43838667AA}"/>
              </a:ext>
            </a:extLst>
          </p:cNvPr>
          <p:cNvSpPr txBox="1"/>
          <p:nvPr/>
        </p:nvSpPr>
        <p:spPr>
          <a:xfrm>
            <a:off x="7543801" y="532960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CVFEM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7DD7EB-02F0-5545-897C-77406165708C}"/>
              </a:ext>
            </a:extLst>
          </p:cNvPr>
          <p:cNvSpPr txBox="1"/>
          <p:nvPr/>
        </p:nvSpPr>
        <p:spPr>
          <a:xfrm>
            <a:off x="3249552" y="53296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</a:t>
            </a:r>
          </a:p>
        </p:txBody>
      </p:sp>
    </p:spTree>
    <p:extLst>
      <p:ext uri="{BB962C8B-B14F-4D97-AF65-F5344CB8AC3E}">
        <p14:creationId xmlns:p14="http://schemas.microsoft.com/office/powerpoint/2010/main" val="40556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Isothermal Taylor-Vortex Decay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02336-F72D-AD46-B0DA-AEA9F58D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1675494"/>
            <a:ext cx="4179051" cy="380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F8C2D-3C19-E74F-84E2-8C50CF0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1" r="21819" b="8799"/>
          <a:stretch/>
        </p:blipFill>
        <p:spPr>
          <a:xfrm>
            <a:off x="4387887" y="2034719"/>
            <a:ext cx="4004999" cy="344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533B-7C43-6941-AE50-4D7C60B03C61}"/>
              </a:ext>
            </a:extLst>
          </p:cNvPr>
          <p:cNvSpPr txBox="1"/>
          <p:nvPr/>
        </p:nvSpPr>
        <p:spPr>
          <a:xfrm>
            <a:off x="724844" y="5834740"/>
            <a:ext cx="732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2014 “A comparison between low-order and higher-order low-Mach discretization approaches”, Proceedings of CTR Summer Program.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ECE498-0C06-BC42-9989-A37C8F96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Exercising the low-and high-order (P=1 and P=2 CVFEM) along with EBVC with and without pseudo-higher-order upwind)</a:t>
            </a:r>
          </a:p>
        </p:txBody>
      </p:sp>
    </p:spTree>
    <p:extLst>
      <p:ext uri="{BB962C8B-B14F-4D97-AF65-F5344CB8AC3E}">
        <p14:creationId xmlns:p14="http://schemas.microsoft.com/office/powerpoint/2010/main" val="23396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 Laplace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7EECF-30EB-F44C-9A28-F76AB942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7"/>
          <a:stretch/>
        </p:blipFill>
        <p:spPr>
          <a:xfrm>
            <a:off x="415657" y="1080503"/>
            <a:ext cx="6953972" cy="5553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8E542-4491-334F-80E3-0CC30332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7" b="8667"/>
          <a:stretch/>
        </p:blipFill>
        <p:spPr>
          <a:xfrm>
            <a:off x="6400612" y="162842"/>
            <a:ext cx="1938034" cy="1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12370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EC63C7-6848-2D43-A5E8-61B7718AF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9"/>
          <a:stretch/>
        </p:blipFill>
        <p:spPr>
          <a:xfrm>
            <a:off x="197024" y="1649935"/>
            <a:ext cx="5479568" cy="33436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140827" cy="541630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 Novel participating media radiation solver verification (Tet4, Hex8, Hex27): EBVC and CVFEM, however, based on Streamwise Upwind Petrov </a:t>
            </a:r>
            <a:r>
              <a:rPr lang="en-US" dirty="0" err="1"/>
              <a:t>Galerkin</a:t>
            </a:r>
            <a:r>
              <a:rPr lang="en-US" dirty="0"/>
              <a:t> (</a:t>
            </a:r>
            <a:r>
              <a:rPr lang="en-US"/>
              <a:t>SUPG), Burns, 1997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CAA67-4B5B-954A-B141-932FF7B0A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19" y="3050547"/>
            <a:ext cx="99986" cy="91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214B-6648-7A4F-AD9E-668AD206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34" y="2026377"/>
            <a:ext cx="3487316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B4226E-E84E-2E48-BAA9-0A73170210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62" r="18749"/>
          <a:stretch/>
        </p:blipFill>
        <p:spPr>
          <a:xfrm>
            <a:off x="7929865" y="3461814"/>
            <a:ext cx="393630" cy="658368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3EA64977-190B-204C-9F6A-3F67346C36BE}"/>
              </a:ext>
            </a:extLst>
          </p:cNvPr>
          <p:cNvSpPr/>
          <p:nvPr/>
        </p:nvSpPr>
        <p:spPr>
          <a:xfrm>
            <a:off x="8231186" y="3461814"/>
            <a:ext cx="176129" cy="658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FB63A-E238-FF40-A226-706A17CC9D75}"/>
              </a:ext>
            </a:extLst>
          </p:cNvPr>
          <p:cNvSpPr txBox="1"/>
          <p:nvPr/>
        </p:nvSpPr>
        <p:spPr>
          <a:xfrm>
            <a:off x="8333559" y="36017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7964-6336-7F4F-A748-DABF55DD2F86}"/>
              </a:ext>
            </a:extLst>
          </p:cNvPr>
          <p:cNvSpPr txBox="1"/>
          <p:nvPr/>
        </p:nvSpPr>
        <p:spPr>
          <a:xfrm>
            <a:off x="337457" y="6357260"/>
            <a:ext cx="85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 et al. “Predicting large-scale pool fire dynamics using an unsteady </a:t>
            </a:r>
            <a:r>
              <a:rPr lang="en-US" sz="1200" dirty="0" err="1"/>
              <a:t>flamelet</a:t>
            </a:r>
            <a:r>
              <a:rPr lang="en-US" sz="1200" dirty="0"/>
              <a:t>- and large-eddy simulation-based model suite", Physics of Fluids, 2021 (Editor's pick: August 4, 2021).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/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blipFill>
                <a:blip r:embed="rId8"/>
                <a:stretch>
                  <a:fillRect l="-5276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B2640F07-4607-6949-9ADA-FC40EFD29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00318"/>
              </p:ext>
            </p:extLst>
          </p:nvPr>
        </p:nvGraphicFramePr>
        <p:xfrm>
          <a:off x="6298763" y="5186870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Equation" r:id="rId9" imgW="1676400" imgH="508000" progId="Equation.3">
                  <p:embed/>
                </p:oleObj>
              </mc:Choice>
              <mc:Fallback>
                <p:oleObj name="Equation" r:id="rId9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8763" y="5186870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4589</TotalTime>
  <Words>7707</Words>
  <Application>Microsoft Macintosh PowerPoint</Application>
  <PresentationFormat>On-screen Show (4:3)</PresentationFormat>
  <Paragraphs>1286</Paragraphs>
  <Slides>96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Equation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Data Structure Ramifications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Types of Boundary Conditions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Non-Conserved Form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Element Integration: Physical to Transformed Space</vt:lpstr>
      <vt:lpstr>Deep Dive on FEM:  Discretization Kernels (Code)</vt:lpstr>
      <vt:lpstr>Common low-Mach Discretization Approaches: Conclusions</vt:lpstr>
      <vt:lpstr>PowerPoint Presentation</vt:lpstr>
      <vt:lpstr>Philosophy: Bridges, not Walls</vt:lpstr>
      <vt:lpstr>Laminar Backstep</vt:lpstr>
      <vt:lpstr>Laminar Jet</vt:lpstr>
      <vt:lpstr>Order-of-Accuracy</vt:lpstr>
      <vt:lpstr>Isothermal Taylor-Vortex Decay</vt:lpstr>
      <vt:lpstr>Non-Conformal Laplace Verification</vt:lpstr>
      <vt:lpstr>Hybrid Meshes, Even for LES!</vt:lpstr>
      <vt:lpstr>5m JP-8 Pool Fire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218</cp:revision>
  <cp:lastPrinted>2021-04-20T15:48:42Z</cp:lastPrinted>
  <dcterms:created xsi:type="dcterms:W3CDTF">2017-10-14T01:15:26Z</dcterms:created>
  <dcterms:modified xsi:type="dcterms:W3CDTF">2022-04-11T15:01:44Z</dcterms:modified>
</cp:coreProperties>
</file>